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7" r:id="rId3"/>
    <p:sldId id="264" r:id="rId4"/>
    <p:sldId id="269" r:id="rId5"/>
    <p:sldId id="268" r:id="rId6"/>
    <p:sldId id="266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3718" autoAdjust="0"/>
  </p:normalViewPr>
  <p:slideViewPr>
    <p:cSldViewPr>
      <p:cViewPr varScale="1">
        <p:scale>
          <a:sx n="77" d="100"/>
          <a:sy n="77" d="100"/>
        </p:scale>
        <p:origin x="-8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Music\Desktop\&#1055;&#1088;&#1077;&#1079;&#1077;&#1085;&#1090;&#1072;&#1094;&#1080;&#1080;\&#1064;&#1072;&#1073;&#1083;&#1086;&#1085;&#1099;%20&#1087;&#1088;&#1077;&#1079;&#1077;&#1085;&#1090;&#1072;&#1094;&#1080;&#1080;%2012%20&#1084;&#1077;&#1089;&#1103;&#1094;&#1077;&#1074;%20-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Music\Desktop\&#1055;&#1088;&#1077;&#1079;&#1077;&#1085;&#1090;&#1072;&#1094;&#1080;&#1080;\&#1064;&#1072;&#1073;&#1083;&#1086;&#1085;&#1099;%20&#1087;&#1088;&#1077;&#1079;&#1077;&#1085;&#1090;&#1072;&#1094;&#1080;&#1080;%2012%20&#1084;&#1077;&#1089;&#1103;&#1094;&#1077;&#1074;%20-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868285214348211"/>
          <c:y val="7.4548702245552628E-2"/>
          <c:w val="0.85520603674540685"/>
          <c:h val="0.8326195683872849"/>
        </c:manualLayout>
      </c:layout>
      <c:barChart>
        <c:barDir val="col"/>
        <c:grouping val="stacked"/>
        <c:ser>
          <c:idx val="0"/>
          <c:order val="0"/>
          <c:tx>
            <c:strRef>
              <c:f>'основные показ. бюджета '!$B$1</c:f>
              <c:strCache>
                <c:ptCount val="1"/>
                <c:pt idx="0">
                  <c:v>год 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'основные показ. бюджета '!$A$2:$A$4</c:f>
              <c:strCache>
                <c:ptCount val="3"/>
                <c:pt idx="0">
                  <c:v>Доходы</c:v>
                </c:pt>
                <c:pt idx="1">
                  <c:v>Расходы </c:v>
                </c:pt>
                <c:pt idx="2">
                  <c:v>Профицит </c:v>
                </c:pt>
              </c:strCache>
            </c:strRef>
          </c:cat>
          <c:val>
            <c:numRef>
              <c:f>'основные показ. бюджета '!$B$2:$B$4</c:f>
              <c:numCache>
                <c:formatCode>General</c:formatCode>
                <c:ptCount val="3"/>
                <c:pt idx="0">
                  <c:v>24141.200000000001</c:v>
                </c:pt>
                <c:pt idx="1">
                  <c:v>23213.4</c:v>
                </c:pt>
                <c:pt idx="2">
                  <c:v>927.8</c:v>
                </c:pt>
              </c:numCache>
            </c:numRef>
          </c:val>
        </c:ser>
        <c:overlap val="100"/>
        <c:axId val="100779520"/>
        <c:axId val="100781056"/>
      </c:barChart>
      <c:catAx>
        <c:axId val="100779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ru-RU"/>
          </a:p>
        </c:txPr>
        <c:crossAx val="100781056"/>
        <c:crosses val="autoZero"/>
        <c:auto val="1"/>
        <c:lblAlgn val="ctr"/>
        <c:lblOffset val="100"/>
      </c:catAx>
      <c:valAx>
        <c:axId val="100781056"/>
        <c:scaling>
          <c:orientation val="minMax"/>
        </c:scaling>
        <c:axPos val="l"/>
        <c:majorGridlines/>
        <c:numFmt formatCode="General" sourceLinked="1"/>
        <c:tickLblPos val="nextTo"/>
        <c:crossAx val="10077952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3864652011845429E-2"/>
          <c:y val="1.0834032139503535E-3"/>
          <c:w val="0.66020621750839947"/>
          <c:h val="0.98925238465567322"/>
        </c:manualLayout>
      </c:layout>
      <c:pie3DChart>
        <c:varyColors val="1"/>
        <c:ser>
          <c:idx val="0"/>
          <c:order val="0"/>
          <c:tx>
            <c:strRef>
              <c:f>'Ан. испол. расходн. части бюд.'!$B$1</c:f>
              <c:strCache>
                <c:ptCount val="1"/>
                <c:pt idx="0">
                  <c:v>Исполнение бюджета </c:v>
                </c:pt>
              </c:strCache>
            </c:strRef>
          </c:tx>
          <c:explosion val="25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2.0172114849280203E-2"/>
                  <c:y val="-4.809835091368296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1.8953312654100059E-3"/>
                  <c:y val="-1.0206507205467249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1.5707785341858568E-2"/>
                  <c:y val="-6.5782373387083971E-3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2.245430684800764E-2"/>
                  <c:y val="-2.35643539840538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'Ан. испол. расходн. части бюд.'!$A$2:$A$9</c:f>
              <c:strCache>
                <c:ptCount val="8"/>
                <c:pt idx="0">
                  <c:v>Общегосударственные расходы </c:v>
                </c:pt>
                <c:pt idx="1">
                  <c:v>Национальная оборона </c:v>
                </c:pt>
                <c:pt idx="2">
                  <c:v>Национальная безопасность </c:v>
                </c:pt>
                <c:pt idx="3">
                  <c:v>Социальная политика </c:v>
                </c:pt>
                <c:pt idx="4">
                  <c:v>Национальная экономика </c:v>
                </c:pt>
                <c:pt idx="5">
                  <c:v>Жилищно-коммунальное хозяйство </c:v>
                </c:pt>
                <c:pt idx="6">
                  <c:v>Культура, кинематография </c:v>
                </c:pt>
                <c:pt idx="7">
                  <c:v>Физическая культура и спорт </c:v>
                </c:pt>
              </c:strCache>
            </c:strRef>
          </c:cat>
          <c:val>
            <c:numRef>
              <c:f>'Ан. испол. расходн. части бюд.'!$B$2:$B$9</c:f>
              <c:numCache>
                <c:formatCode>General</c:formatCode>
                <c:ptCount val="8"/>
                <c:pt idx="0">
                  <c:v>10429</c:v>
                </c:pt>
                <c:pt idx="1">
                  <c:v>614.20000000000005</c:v>
                </c:pt>
                <c:pt idx="2">
                  <c:v>210.7</c:v>
                </c:pt>
                <c:pt idx="3">
                  <c:v>3.3</c:v>
                </c:pt>
                <c:pt idx="4">
                  <c:v>688.6</c:v>
                </c:pt>
                <c:pt idx="5">
                  <c:v>6306.2</c:v>
                </c:pt>
                <c:pt idx="6">
                  <c:v>4901.3999999999996</c:v>
                </c:pt>
                <c:pt idx="7">
                  <c:v>60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971031475429938"/>
          <c:y val="4.18794737092704E-2"/>
          <c:w val="0.24816842668822239"/>
          <c:h val="0.84283651022902217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0"/>
            <a:ext cx="835292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Исполнение бюджета сельского поселения Верхнеказымский за 2015 год </a:t>
            </a:r>
          </a:p>
          <a:p>
            <a:pPr algn="ctr"/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Glbuh\Music\Desktop\фото на магниты В.Казым\Фото В.К\image.jp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764704"/>
            <a:ext cx="4536505" cy="2664296"/>
          </a:xfrm>
          <a:prstGeom prst="rect">
            <a:avLst/>
          </a:prstGeom>
          <a:noFill/>
        </p:spPr>
      </p:pic>
      <p:pic>
        <p:nvPicPr>
          <p:cNvPr id="1027" name="Picture 3" descr="C:\Users\Glbuh\Music\Desktop\фото на магниты В.Казым\Фото В.К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764704"/>
            <a:ext cx="3888432" cy="5904657"/>
          </a:xfrm>
          <a:prstGeom prst="rect">
            <a:avLst/>
          </a:prstGeom>
          <a:noFill/>
        </p:spPr>
      </p:pic>
      <p:pic>
        <p:nvPicPr>
          <p:cNvPr id="1028" name="Picture 4" descr="C:\Users\Glbuh\Music\Desktop\фото на магниты В.Казым\Фото В.К\image.jpg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573016"/>
            <a:ext cx="4608512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 fontScale="92500"/>
          </a:bodyPr>
          <a:lstStyle/>
          <a:p>
            <a:pPr marL="452628" indent="-342900" algn="just"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Сельское поселение Верхнеказымский в соответствии с законом Ханты – Мансийского автономного округа – Югры от 25 ноября 2004 года № 63-оз «О статусе и границах муниципальных образований Ханты-Мансийского автономного округа –Югры» является муниципальным образованием Ханты-Мансийского автономного округа –Югры наделенным статусом сельского поселения.</a:t>
            </a:r>
          </a:p>
          <a:p>
            <a:pPr marL="452628" indent="-342900" algn="just"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Формирование и исполнение бюджета сельского поселения Верхнеказымский  в 2015 году осуществлялось в соответствии с Бюджетным кодексом Российской Федерации от 31 июля 1998 года    № 145-ФЗ, приказом Министерства финансов Российской Федерации от 01 июля 2013 года 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65н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«Об утверждении Указаний о порядке применения бюджетной классификации Российской Федерации», Уставом сельского поселения Верхнеказымский, решением Совета депутатов  сельского поселения Верхнеказымский от 20 ноября 2008 года № 6 «Об утверждении Положения об отдельных вопросах организации и осуществлении бюджетного процесса в сельском поселения Верхнеказымский»</a:t>
            </a:r>
          </a:p>
          <a:p>
            <a:pPr marL="452628" indent="-342900" algn="just">
              <a:lnSpc>
                <a:spcPct val="150000"/>
              </a:lnSpc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Финансирование расходов бюджета сельского поселения Верхнеказымский осуществлялось с решением Совета депутатов от 08 декабря 2014 года №42 « О бюджете сельского поселения Верхнеказымский на 2015 год и плановый период 2016 и 2017 годов»</a:t>
            </a:r>
            <a:endParaRPr lang="ru-RU" sz="1600" dirty="0" smtClean="0">
              <a:latin typeface="Times New Roman" pitchFamily="18" charset="0"/>
            </a:endParaRPr>
          </a:p>
          <a:p>
            <a:pPr marL="452628" indent="-342900" algn="just">
              <a:lnSpc>
                <a:spcPct val="150000"/>
              </a:lnSpc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936104"/>
          </a:xfrm>
        </p:spPr>
        <p:txBody>
          <a:bodyPr>
            <a:noAutofit/>
          </a:bodyPr>
          <a:lstStyle/>
          <a:p>
            <a:pPr algn="ctr"/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сельского поселения Верхнеказымский  за 2015 год  </a:t>
            </a:r>
            <a:b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(тыс. </a:t>
            </a:r>
            <a:r>
              <a:rPr lang="ru-RU" sz="22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7920880" cy="5187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080120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Исполнение </a:t>
            </a:r>
            <a:r>
              <a:rPr lang="ru-RU" sz="22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доходной части   сельского поселения Верхнеказымский  за 2015 года (тыс. рублей) 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064896" cy="504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584176"/>
                <a:gridCol w="1584176"/>
                <a:gridCol w="1368152"/>
              </a:tblGrid>
              <a:tr h="408384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за 2015 год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7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3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10 622,9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10 804,8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3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150,6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149,0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3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81,45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62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собственности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466,0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3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оказания платных услуг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108,8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7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 от продажи материальных активов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3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12 524,1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12 324,1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384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3 953,8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24 141,2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792088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исполнения расходной части бюджета сельского поселения Верхнеказымский 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2015 года (тыс. рублей) </a:t>
            </a:r>
            <a:endParaRPr lang="ru-RU" sz="2200" b="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980727"/>
          <a:ext cx="8640960" cy="579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36357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за 2015 год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43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Утверждено, тыс. руб.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 тыс. руб.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7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10 757,8</a:t>
                      </a:r>
                    </a:p>
                    <a:p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10 429,0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96, 9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635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Times New Roman"/>
                        </a:rPr>
                        <a:t>Национальная оборона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614,3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614,3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100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9606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Times New Roman"/>
                        </a:rPr>
                        <a:t>Национальная безопасность и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правоохранительная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деятельность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210,7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210,7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100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8497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latin typeface="Times New Roman"/>
                        </a:rPr>
                        <a:t>Национальная экономика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702,0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688,6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98,1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722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7091,5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6306,2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88,9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8497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latin typeface="Times New Roman"/>
                        </a:rPr>
                        <a:t>Культура, Кинематография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4901,4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4901,4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100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635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latin typeface="Times New Roman"/>
                        </a:rPr>
                        <a:t>Социальная политика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16,6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3,3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19,9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635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Times New Roman"/>
                        </a:rPr>
                        <a:t>Физическая культура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60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59,9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</a:rPr>
                        <a:t>99,9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63577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itchFamily="18" charset="0"/>
                        </a:rPr>
                        <a:t>Итого</a:t>
                      </a:r>
                      <a:endParaRPr lang="ru-RU" sz="1600" b="1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itchFamily="18" charset="0"/>
                        </a:rPr>
                        <a:t>24 354,3</a:t>
                      </a:r>
                      <a:endParaRPr lang="ru-RU" sz="1600" b="1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itchFamily="18" charset="0"/>
                        </a:rPr>
                        <a:t>23213,4</a:t>
                      </a:r>
                      <a:endParaRPr lang="ru-RU" sz="1600" b="1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080120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 исполнения расходной части бюджета сельского поселения Верхнеказымский за 2015 год </a:t>
            </a:r>
            <a:endParaRPr lang="ru-RU" sz="2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260649"/>
            <a:ext cx="765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Glbuh\Music\Desktop\фото на магниты В.Казым\Фото В.К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40960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3964</TotalTime>
  <Words>354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Слайд 2</vt:lpstr>
      <vt:lpstr>Основные показатели исполнения бюджета сельского поселения Верхнеказымский  за 2015 год    (тыс. руб)</vt:lpstr>
      <vt:lpstr>Анализ Исполнение доходной части   сельского поселения Верхнеказымский  за 2015 года (тыс. рублей) </vt:lpstr>
      <vt:lpstr>Анализ исполнения расходной части бюджета сельского поселения Верхнеказымский  за 2015 года (тыс. рублей) </vt:lpstr>
      <vt:lpstr>Анализ  исполнения расходной части бюджета сельского поселения Верхнеказымский за 2015 год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Glbuh</cp:lastModifiedBy>
  <cp:revision>410</cp:revision>
  <dcterms:created xsi:type="dcterms:W3CDTF">2015-06-08T04:38:35Z</dcterms:created>
  <dcterms:modified xsi:type="dcterms:W3CDTF">2016-05-18T05:17:28Z</dcterms:modified>
</cp:coreProperties>
</file>